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5"/>
  </p:notesMasterIdLst>
  <p:sldIdLst>
    <p:sldId id="256" r:id="rId2"/>
    <p:sldId id="352" r:id="rId3"/>
    <p:sldId id="361" r:id="rId4"/>
    <p:sldId id="362" r:id="rId5"/>
    <p:sldId id="363" r:id="rId6"/>
    <p:sldId id="344" r:id="rId7"/>
    <p:sldId id="345" r:id="rId8"/>
    <p:sldId id="353" r:id="rId9"/>
    <p:sldId id="355" r:id="rId10"/>
    <p:sldId id="360" r:id="rId11"/>
    <p:sldId id="356" r:id="rId12"/>
    <p:sldId id="357" r:id="rId13"/>
    <p:sldId id="358" r:id="rId14"/>
    <p:sldId id="359" r:id="rId15"/>
    <p:sldId id="340" r:id="rId16"/>
    <p:sldId id="347" r:id="rId17"/>
    <p:sldId id="348" r:id="rId18"/>
    <p:sldId id="349" r:id="rId19"/>
    <p:sldId id="364" r:id="rId20"/>
    <p:sldId id="365" r:id="rId21"/>
    <p:sldId id="366" r:id="rId22"/>
    <p:sldId id="367" r:id="rId23"/>
    <p:sldId id="368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28" autoAdjust="0"/>
  </p:normalViewPr>
  <p:slideViewPr>
    <p:cSldViewPr snapToObjects="1">
      <p:cViewPr varScale="1">
        <p:scale>
          <a:sx n="82" d="100"/>
          <a:sy n="82" d="100"/>
        </p:scale>
        <p:origin x="156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Objects="1">
      <p:cViewPr>
        <p:scale>
          <a:sx n="60" d="100"/>
          <a:sy n="60" d="100"/>
        </p:scale>
        <p:origin x="3384" y="-24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220CDF-0ED5-0043-AA91-F065768FC58F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2BAD0-BFB1-104B-AEF5-B30615932F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00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343400"/>
            <a:ext cx="5943600" cy="411480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2BAD0-BFB1-104B-AEF5-B30615932F4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556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 smtClean="0"/>
          </a:p>
          <a:p>
            <a:endParaRPr lang="en-US" b="1" dirty="0" smtClean="0"/>
          </a:p>
          <a:p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2BAD0-BFB1-104B-AEF5-B30615932F4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5936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2BAD0-BFB1-104B-AEF5-B30615932F4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09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2BAD0-BFB1-104B-AEF5-B30615932F4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975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2BAD0-BFB1-104B-AEF5-B30615932F4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007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33400" y="4343400"/>
            <a:ext cx="5867400" cy="4495800"/>
          </a:xfrm>
        </p:spPr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24C57-2CAF-45C1-831C-83B7E199904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930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D24C57-2CAF-45C1-831C-83B7E199904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930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28600" y="4191001"/>
            <a:ext cx="6400800" cy="4951412"/>
          </a:xfrm>
        </p:spPr>
        <p:txBody>
          <a:bodyPr>
            <a:no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2BAD0-BFB1-104B-AEF5-B30615932F40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67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2BAD0-BFB1-104B-AEF5-B30615932F4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976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2BAD0-BFB1-104B-AEF5-B30615932F4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3691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28600" y="4114799"/>
            <a:ext cx="6477000" cy="5027613"/>
          </a:xfrm>
        </p:spPr>
        <p:txBody>
          <a:bodyPr>
            <a:noAutofit/>
          </a:bodyPr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2BAD0-BFB1-104B-AEF5-B30615932F4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66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258101"/>
            <a:ext cx="6172200" cy="4884312"/>
          </a:xfrm>
        </p:spPr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2BAD0-BFB1-104B-AEF5-B30615932F4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9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2BAD0-BFB1-104B-AEF5-B30615932F4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684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2BAD0-BFB1-104B-AEF5-B30615932F4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5000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2BAD0-BFB1-104B-AEF5-B30615932F4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303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F0EA3-BAB0-4EB2-8C62-721E26FEAEA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4995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04800" y="4114800"/>
            <a:ext cx="6248400" cy="502761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F0EA3-BAB0-4EB2-8C62-721E26FEAEA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4995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F0EA3-BAB0-4EB2-8C62-721E26FEAEA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4995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33400" y="4343400"/>
            <a:ext cx="56388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F0EA3-BAB0-4EB2-8C62-721E26FEAEA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1024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F0EA3-BAB0-4EB2-8C62-721E26FEAEA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9171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28600" y="4114798"/>
            <a:ext cx="6477000" cy="4724402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F0EA3-BAB0-4EB2-8C62-721E26FEAEA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2963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b="0" baseline="0" dirty="0" smtClean="0"/>
          </a:p>
          <a:p>
            <a:pPr marL="0" indent="0">
              <a:buNone/>
            </a:pPr>
            <a:endParaRPr lang="en-US" b="0" baseline="0" dirty="0" smtClean="0"/>
          </a:p>
          <a:p>
            <a:pPr marL="0" indent="0">
              <a:buNone/>
            </a:pPr>
            <a:endParaRPr lang="en-US" b="0" baseline="0" dirty="0" smtClean="0"/>
          </a:p>
          <a:p>
            <a:pPr marL="0" indent="0">
              <a:buNone/>
            </a:pP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F0EA3-BAB0-4EB2-8C62-721E26FEAEA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4678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b="0" baseline="0" dirty="0" smtClean="0"/>
          </a:p>
          <a:p>
            <a:pPr marL="0" indent="0">
              <a:buNone/>
            </a:pPr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6F0EA3-BAB0-4EB2-8C62-721E26FEAEA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589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930F-909C-574F-9654-992A80E936D5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A3641DA-F76F-404E-A8F4-151B94F3CF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930F-909C-574F-9654-992A80E936D5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641DA-F76F-404E-A8F4-151B94F3CF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930F-909C-574F-9654-992A80E936D5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641DA-F76F-404E-A8F4-151B94F3CF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930F-909C-574F-9654-992A80E936D5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641DA-F76F-404E-A8F4-151B94F3CF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930F-909C-574F-9654-992A80E936D5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641DA-F76F-404E-A8F4-151B94F3CF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930F-909C-574F-9654-992A80E936D5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641DA-F76F-404E-A8F4-151B94F3CF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930F-909C-574F-9654-992A80E936D5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641DA-F76F-404E-A8F4-151B94F3CF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930F-909C-574F-9654-992A80E936D5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641DA-F76F-404E-A8F4-151B94F3CF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930F-909C-574F-9654-992A80E936D5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641DA-F76F-404E-A8F4-151B94F3CF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930F-909C-574F-9654-992A80E936D5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641DA-F76F-404E-A8F4-151B94F3CF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E930F-909C-574F-9654-992A80E936D5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641DA-F76F-404E-A8F4-151B94F3CF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7CEE930F-909C-574F-9654-992A80E936D5}" type="datetimeFigureOut">
              <a:rPr lang="en-US" smtClean="0"/>
              <a:pPr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A3641DA-F76F-404E-A8F4-151B94F3CF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572000"/>
            <a:ext cx="6553200" cy="685800"/>
          </a:xfrm>
        </p:spPr>
        <p:txBody>
          <a:bodyPr>
            <a:noAutofit/>
          </a:bodyPr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Culture and Learning: The “Cultural Deprivation” Approach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EDS/SOC 117</a:t>
            </a:r>
            <a:br>
              <a:rPr lang="en-US" b="1" dirty="0" smtClean="0"/>
            </a:br>
            <a:r>
              <a:rPr lang="en-US" sz="2400" b="1" dirty="0" smtClean="0"/>
              <a:t>Week </a:t>
            </a:r>
            <a:r>
              <a:rPr lang="en-US" sz="2400" b="1" dirty="0" smtClean="0"/>
              <a:t>3, </a:t>
            </a:r>
            <a:r>
              <a:rPr lang="en-US" sz="2400" b="1" dirty="0" smtClean="0"/>
              <a:t>Tuesday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Investigative assignments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720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IA #1 due week 4 </a:t>
            </a:r>
            <a:r>
              <a:rPr lang="en-US" sz="2600" dirty="0" smtClean="0">
                <a:solidFill>
                  <a:schemeClr val="tx1"/>
                </a:solidFill>
              </a:rPr>
              <a:t>(Thursday in class discussion, Sunday write-up due)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Read instructions in the syllabus carefully for each of the four IA’s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Rubric and sample available next week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95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Having “courageous conversations” 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128" y="1752600"/>
            <a:ext cx="8260672" cy="4876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In order to safely explore “taboo” topics, you should think about:</a:t>
            </a:r>
          </a:p>
          <a:p>
            <a:pPr marL="11430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569913" indent="-225425"/>
            <a:r>
              <a:rPr lang="en-US" dirty="0" smtClean="0">
                <a:solidFill>
                  <a:schemeClr val="tx1"/>
                </a:solidFill>
              </a:rPr>
              <a:t>Your comfort level. It’s okay to know your limits.</a:t>
            </a:r>
          </a:p>
          <a:p>
            <a:pPr marL="569913" indent="-225425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569913" indent="-225425"/>
            <a:r>
              <a:rPr lang="en-US" dirty="0" smtClean="0">
                <a:solidFill>
                  <a:schemeClr val="tx1"/>
                </a:solidFill>
              </a:rPr>
              <a:t>How you might deal with hearing something negative (silence vs. speaking your truth).</a:t>
            </a:r>
          </a:p>
          <a:p>
            <a:pPr marL="569913" indent="-225425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569913" indent="-225425"/>
            <a:r>
              <a:rPr lang="en-US" dirty="0" smtClean="0">
                <a:solidFill>
                  <a:schemeClr val="tx1"/>
                </a:solidFill>
              </a:rPr>
              <a:t>Preparing yourself to (possibly) experience discomfort, including when people decline to talk to you.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3108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tips &amp; suggestions for approaching people 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04800" y="2133600"/>
            <a:ext cx="4159928" cy="449580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smtClean="0">
                <a:solidFill>
                  <a:schemeClr val="tx1"/>
                </a:solidFill>
              </a:rPr>
              <a:t>Smile and greet people</a:t>
            </a:r>
          </a:p>
          <a:p>
            <a:pPr marL="114300" indent="0">
              <a:buNone/>
            </a:pPr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dirty="0" smtClean="0">
                <a:solidFill>
                  <a:schemeClr val="tx1"/>
                </a:solidFill>
              </a:rPr>
              <a:t>Look people in the eye.</a:t>
            </a:r>
          </a:p>
          <a:p>
            <a:pPr marL="114300" indent="0">
              <a:buNone/>
            </a:pPr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dirty="0" smtClean="0">
                <a:solidFill>
                  <a:schemeClr val="tx1"/>
                </a:solidFill>
              </a:rPr>
              <a:t>Say the script in the syllabus in your own words. </a:t>
            </a:r>
          </a:p>
          <a:p>
            <a:pPr marL="114300" indent="0">
              <a:buNone/>
            </a:pPr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dirty="0" smtClean="0">
                <a:solidFill>
                  <a:schemeClr val="tx1"/>
                </a:solidFill>
              </a:rPr>
              <a:t>Assure people they will remain anonymous.</a:t>
            </a:r>
          </a:p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648200" y="2133600"/>
            <a:ext cx="4038600" cy="4343398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 smtClean="0">
                <a:solidFill>
                  <a:schemeClr val="tx1"/>
                </a:solidFill>
              </a:rPr>
              <a:t>People may want to know what you’ll ask them before they agree to participate.</a:t>
            </a:r>
          </a:p>
          <a:p>
            <a:pPr marL="114300" indent="0">
              <a:buNone/>
            </a:pPr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dirty="0" smtClean="0">
                <a:solidFill>
                  <a:schemeClr val="tx1"/>
                </a:solidFill>
              </a:rPr>
              <a:t>People may ask for your opinion</a:t>
            </a:r>
          </a:p>
          <a:p>
            <a:pPr marL="114300" indent="0">
              <a:buNone/>
            </a:pPr>
            <a:endParaRPr lang="en-US" sz="2600" dirty="0" smtClean="0">
              <a:solidFill>
                <a:schemeClr val="tx1"/>
              </a:solidFill>
            </a:endParaRPr>
          </a:p>
          <a:p>
            <a:r>
              <a:rPr lang="en-US" sz="2600" dirty="0" smtClean="0">
                <a:solidFill>
                  <a:schemeClr val="tx1"/>
                </a:solidFill>
              </a:rPr>
              <a:t>If people decline to participate, ask them why.</a:t>
            </a:r>
            <a:endParaRPr lang="en-US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99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Note-taking for the IA’s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3735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Note-taking while talking to people depends on who you’re talking to.</a:t>
            </a:r>
          </a:p>
          <a:p>
            <a:pPr marL="11430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Try to keep conversations to a few minutes to recall as much as possible after the conversations end.</a:t>
            </a:r>
          </a:p>
          <a:p>
            <a:pPr marL="114300" indent="0"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Take time immediately after you talk to someone to record as much as you can remember.  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If possible, try to capture “golden” words or phrases (</a:t>
            </a:r>
            <a:r>
              <a:rPr lang="en-US" dirty="0" err="1" smtClean="0">
                <a:solidFill>
                  <a:schemeClr val="tx1"/>
                </a:solidFill>
              </a:rPr>
              <a:t>ahas</a:t>
            </a:r>
            <a:r>
              <a:rPr lang="en-US" dirty="0" smtClean="0">
                <a:solidFill>
                  <a:schemeClr val="tx1"/>
                </a:solidFill>
              </a:rPr>
              <a:t>! about course topics)</a:t>
            </a:r>
          </a:p>
        </p:txBody>
      </p:sp>
    </p:spTree>
    <p:extLst>
      <p:ext uri="{BB962C8B-B14F-4D97-AF65-F5344CB8AC3E}">
        <p14:creationId xmlns:p14="http://schemas.microsoft.com/office/powerpoint/2010/main" val="132346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1249362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Deficit views of culture and student achievement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828800"/>
            <a:ext cx="8458200" cy="4876800"/>
          </a:xfrm>
        </p:spPr>
        <p:txBody>
          <a:bodyPr>
            <a:normAutofit/>
          </a:bodyPr>
          <a:lstStyle/>
          <a:p>
            <a:r>
              <a:rPr lang="en-US" sz="2500" dirty="0" smtClean="0">
                <a:solidFill>
                  <a:schemeClr val="tx1"/>
                </a:solidFill>
              </a:rPr>
              <a:t>Dominated research until the 1970’s</a:t>
            </a:r>
          </a:p>
          <a:p>
            <a:pPr marL="114300" indent="0">
              <a:buNone/>
            </a:pPr>
            <a:r>
              <a:rPr lang="en-US" sz="2500" dirty="0" smtClean="0">
                <a:solidFill>
                  <a:schemeClr val="tx1"/>
                </a:solidFill>
              </a:rPr>
              <a:t>  </a:t>
            </a:r>
          </a:p>
          <a:p>
            <a:r>
              <a:rPr lang="en-US" sz="2500" dirty="0" smtClean="0">
                <a:solidFill>
                  <a:schemeClr val="tx1"/>
                </a:solidFill>
              </a:rPr>
              <a:t>Researchers merged ideas about culture and intelligence to explain low achievement for poor students </a:t>
            </a:r>
          </a:p>
          <a:p>
            <a:pPr marL="114300" indent="0">
              <a:buNone/>
            </a:pPr>
            <a:endParaRPr lang="en-US" sz="2500" dirty="0">
              <a:solidFill>
                <a:schemeClr val="tx1"/>
              </a:solidFill>
            </a:endParaRPr>
          </a:p>
          <a:p>
            <a:r>
              <a:rPr lang="en-US" sz="2500" dirty="0" smtClean="0">
                <a:solidFill>
                  <a:schemeClr val="tx1"/>
                </a:solidFill>
              </a:rPr>
              <a:t>Families are to blame. Poor families are culturally deprived.</a:t>
            </a:r>
          </a:p>
          <a:p>
            <a:endParaRPr lang="en-US" sz="2500" dirty="0">
              <a:solidFill>
                <a:schemeClr val="tx1"/>
              </a:solidFill>
            </a:endParaRPr>
          </a:p>
          <a:p>
            <a:r>
              <a:rPr lang="en-US" sz="2500" dirty="0" smtClean="0">
                <a:solidFill>
                  <a:schemeClr val="tx1"/>
                </a:solidFill>
              </a:rPr>
              <a:t>Students are to blame based on their bad behavior and poor choices in school and outside of school </a:t>
            </a:r>
          </a:p>
        </p:txBody>
      </p:sp>
    </p:spTree>
    <p:extLst>
      <p:ext uri="{BB962C8B-B14F-4D97-AF65-F5344CB8AC3E}">
        <p14:creationId xmlns:p14="http://schemas.microsoft.com/office/powerpoint/2010/main" val="125181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10600" cy="1143000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Deficit views of culture and student achievement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905000"/>
            <a:ext cx="84582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sz="2500" dirty="0">
                <a:solidFill>
                  <a:schemeClr val="tx1"/>
                </a:solidFill>
              </a:rPr>
              <a:t>Should schools compensate for what </a:t>
            </a:r>
            <a:r>
              <a:rPr lang="en-US" sz="2500" dirty="0" smtClean="0">
                <a:solidFill>
                  <a:schemeClr val="tx1"/>
                </a:solidFill>
              </a:rPr>
              <a:t>low-income students </a:t>
            </a:r>
            <a:r>
              <a:rPr lang="en-US" sz="2500" dirty="0">
                <a:solidFill>
                  <a:schemeClr val="tx1"/>
                </a:solidFill>
              </a:rPr>
              <a:t>are </a:t>
            </a:r>
            <a:r>
              <a:rPr lang="en-US" sz="2500" dirty="0" smtClean="0">
                <a:solidFill>
                  <a:schemeClr val="tx1"/>
                </a:solidFill>
              </a:rPr>
              <a:t>missing by providing extra resources?  </a:t>
            </a:r>
          </a:p>
          <a:p>
            <a:endParaRPr lang="en-US" sz="2500" dirty="0" smtClean="0">
              <a:solidFill>
                <a:schemeClr val="tx1"/>
              </a:solidFill>
            </a:endParaRPr>
          </a:p>
          <a:p>
            <a:endParaRPr lang="en-US" sz="2500" dirty="0">
              <a:solidFill>
                <a:schemeClr val="tx1"/>
              </a:solidFill>
            </a:endParaRPr>
          </a:p>
          <a:p>
            <a:r>
              <a:rPr lang="en-US" sz="2500" dirty="0" smtClean="0">
                <a:solidFill>
                  <a:schemeClr val="tx1"/>
                </a:solidFill>
              </a:rPr>
              <a:t>Or</a:t>
            </a:r>
            <a:r>
              <a:rPr lang="en-US" sz="2500" dirty="0">
                <a:solidFill>
                  <a:schemeClr val="tx1"/>
                </a:solidFill>
              </a:rPr>
              <a:t>, should schools prepare students for roles in society that “match” or “fit” their biologically determined capability?</a:t>
            </a:r>
          </a:p>
        </p:txBody>
      </p:sp>
    </p:spTree>
    <p:extLst>
      <p:ext uri="{BB962C8B-B14F-4D97-AF65-F5344CB8AC3E}">
        <p14:creationId xmlns:p14="http://schemas.microsoft.com/office/powerpoint/2010/main" val="308597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08372"/>
            <a:ext cx="8458200" cy="1039427"/>
          </a:xfrm>
        </p:spPr>
        <p:txBody>
          <a:bodyPr>
            <a:noAutofit/>
          </a:bodyPr>
          <a:lstStyle/>
          <a:p>
            <a:r>
              <a:rPr lang="en-US" altLang="en-US" sz="3000" dirty="0" err="1">
                <a:solidFill>
                  <a:schemeClr val="tx1"/>
                </a:solidFill>
              </a:rPr>
              <a:t>Bereiter</a:t>
            </a:r>
            <a:r>
              <a:rPr lang="en-US" altLang="en-US" sz="3000" dirty="0">
                <a:solidFill>
                  <a:schemeClr val="tx1"/>
                </a:solidFill>
              </a:rPr>
              <a:t> &amp; Engelmann, “Cultural deprivation as language deprivation”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“Lower class” communities in the U.S. share the same culture (values, attitudes, habits, behaviors).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Schools in the U.S. operate based on certain standards of knowledge and ability that are valued; poor kids who don’t meet </a:t>
            </a:r>
            <a:r>
              <a:rPr lang="en-US" dirty="0" smtClean="0">
                <a:solidFill>
                  <a:schemeClr val="tx1"/>
                </a:solidFill>
              </a:rPr>
              <a:t>those </a:t>
            </a:r>
            <a:r>
              <a:rPr lang="en-US" dirty="0" smtClean="0">
                <a:solidFill>
                  <a:schemeClr val="tx1"/>
                </a:solidFill>
              </a:rPr>
              <a:t>standards are disadvantaged by their cultural background. 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Merely providing poor students with access to the same education as middle class students isn’t enough to overcome the “cultural learning” they should have received at home.</a:t>
            </a:r>
          </a:p>
        </p:txBody>
      </p:sp>
    </p:spTree>
    <p:extLst>
      <p:ext uri="{BB962C8B-B14F-4D97-AF65-F5344CB8AC3E}">
        <p14:creationId xmlns:p14="http://schemas.microsoft.com/office/powerpoint/2010/main" val="195338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08372"/>
            <a:ext cx="8458200" cy="1039427"/>
          </a:xfrm>
        </p:spPr>
        <p:txBody>
          <a:bodyPr>
            <a:noAutofit/>
          </a:bodyPr>
          <a:lstStyle/>
          <a:p>
            <a:r>
              <a:rPr lang="en-US" altLang="en-US" sz="3000" dirty="0" err="1">
                <a:solidFill>
                  <a:schemeClr val="tx1"/>
                </a:solidFill>
              </a:rPr>
              <a:t>Bereiter</a:t>
            </a:r>
            <a:r>
              <a:rPr lang="en-US" altLang="en-US" sz="3000" dirty="0">
                <a:solidFill>
                  <a:schemeClr val="tx1"/>
                </a:solidFill>
              </a:rPr>
              <a:t> &amp; Engelmann, “Cultural deprivation as language deprivation”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Sensory deprivation – lack of access to a range of stimuli in the home – for example, human contact, interacting with the physical environment, access to toys including educational toys 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In poor households, the issue is not too little or too much stimulation but what kind of stimulation kids are exposed to through their experiences (what they call “content” of experiences)</a:t>
            </a:r>
          </a:p>
        </p:txBody>
      </p:sp>
    </p:spTree>
    <p:extLst>
      <p:ext uri="{BB962C8B-B14F-4D97-AF65-F5344CB8AC3E}">
        <p14:creationId xmlns:p14="http://schemas.microsoft.com/office/powerpoint/2010/main" val="315014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08372"/>
            <a:ext cx="8458200" cy="1039427"/>
          </a:xfrm>
        </p:spPr>
        <p:txBody>
          <a:bodyPr>
            <a:noAutofit/>
          </a:bodyPr>
          <a:lstStyle/>
          <a:p>
            <a:r>
              <a:rPr lang="en-US" altLang="en-US" sz="3000" dirty="0" err="1">
                <a:solidFill>
                  <a:schemeClr val="tx1"/>
                </a:solidFill>
              </a:rPr>
              <a:t>Bereiter</a:t>
            </a:r>
            <a:r>
              <a:rPr lang="en-US" altLang="en-US" sz="3000" dirty="0">
                <a:solidFill>
                  <a:schemeClr val="tx1"/>
                </a:solidFill>
              </a:rPr>
              <a:t> &amp; Engelmann, “Cultural deprivation as language deprivation”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The real issue is around verbal deficiencies in poor households. Since language is part of culture, language deprivation is the same as cultural deprivation.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Language deprivation – lacking access to concrete, non-verbal experiences in the home. Lacking exposure to a wide variety of objects, images, and experiences that prepare young children for preschool</a:t>
            </a:r>
          </a:p>
        </p:txBody>
      </p:sp>
    </p:spTree>
    <p:extLst>
      <p:ext uri="{BB962C8B-B14F-4D97-AF65-F5344CB8AC3E}">
        <p14:creationId xmlns:p14="http://schemas.microsoft.com/office/powerpoint/2010/main" val="272802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08372"/>
            <a:ext cx="8458200" cy="1039427"/>
          </a:xfrm>
        </p:spPr>
        <p:txBody>
          <a:bodyPr>
            <a:noAutofit/>
          </a:bodyPr>
          <a:lstStyle/>
          <a:p>
            <a:r>
              <a:rPr lang="en-US" altLang="en-US" sz="3000" dirty="0" err="1">
                <a:solidFill>
                  <a:schemeClr val="tx1"/>
                </a:solidFill>
              </a:rPr>
              <a:t>Bereiter</a:t>
            </a:r>
            <a:r>
              <a:rPr lang="en-US" altLang="en-US" sz="3000" dirty="0">
                <a:solidFill>
                  <a:schemeClr val="tx1"/>
                </a:solidFill>
              </a:rPr>
              <a:t> &amp; Engelmann, “Cultural deprivation as language deprivation”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610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The significance of language deprivation:</a:t>
            </a:r>
          </a:p>
          <a:p>
            <a:pPr marL="465138"/>
            <a:r>
              <a:rPr lang="en-US" dirty="0" smtClean="0">
                <a:solidFill>
                  <a:schemeClr val="tx1"/>
                </a:solidFill>
              </a:rPr>
              <a:t>Blind </a:t>
            </a:r>
            <a:r>
              <a:rPr lang="en-US" dirty="0">
                <a:solidFill>
                  <a:schemeClr val="tx1"/>
                </a:solidFill>
              </a:rPr>
              <a:t>at birth or early age – not verbally deprived but sensory deprived</a:t>
            </a:r>
          </a:p>
          <a:p>
            <a:pPr marL="465138"/>
            <a:r>
              <a:rPr lang="en-US" dirty="0">
                <a:solidFill>
                  <a:schemeClr val="tx1"/>
                </a:solidFill>
              </a:rPr>
              <a:t>Deaf at birth or early age – verbally </a:t>
            </a:r>
            <a:r>
              <a:rPr lang="en-US" dirty="0" smtClean="0">
                <a:solidFill>
                  <a:schemeClr val="tx1"/>
                </a:solidFill>
              </a:rPr>
              <a:t>deprived </a:t>
            </a:r>
            <a:r>
              <a:rPr lang="en-US" dirty="0">
                <a:solidFill>
                  <a:schemeClr val="tx1"/>
                </a:solidFill>
              </a:rPr>
              <a:t>but not sensory deprived (they have much lower IQ than blind kids and much lower academic achievement; they don’t progress beyond 7</a:t>
            </a:r>
            <a:r>
              <a:rPr lang="en-US" baseline="30000" dirty="0">
                <a:solidFill>
                  <a:schemeClr val="tx1"/>
                </a:solidFill>
              </a:rPr>
              <a:t>th</a:t>
            </a:r>
            <a:r>
              <a:rPr lang="en-US" dirty="0">
                <a:solidFill>
                  <a:schemeClr val="tx1"/>
                </a:solidFill>
              </a:rPr>
              <a:t> grade)</a:t>
            </a:r>
          </a:p>
          <a:p>
            <a:pPr marL="465138"/>
            <a:r>
              <a:rPr lang="en-US" dirty="0">
                <a:solidFill>
                  <a:schemeClr val="tx1"/>
                </a:solidFill>
              </a:rPr>
              <a:t>Conclusion – </a:t>
            </a:r>
            <a:r>
              <a:rPr lang="en-US" dirty="0" smtClean="0">
                <a:solidFill>
                  <a:schemeClr val="tx1"/>
                </a:solidFill>
              </a:rPr>
              <a:t>verbal deprivation </a:t>
            </a:r>
            <a:r>
              <a:rPr lang="en-US" dirty="0">
                <a:solidFill>
                  <a:schemeClr val="tx1"/>
                </a:solidFill>
              </a:rPr>
              <a:t>is much worse than sensory deprivation </a:t>
            </a:r>
            <a:r>
              <a:rPr lang="en-US" dirty="0" smtClean="0">
                <a:solidFill>
                  <a:schemeClr val="tx1"/>
                </a:solidFill>
              </a:rPr>
              <a:t>as far as academic achievement</a:t>
            </a:r>
          </a:p>
          <a:p>
            <a:pPr marL="465138"/>
            <a:r>
              <a:rPr lang="en-US" dirty="0">
                <a:solidFill>
                  <a:schemeClr val="tx1"/>
                </a:solidFill>
              </a:rPr>
              <a:t>D</a:t>
            </a:r>
            <a:r>
              <a:rPr lang="en-US" dirty="0" smtClean="0">
                <a:solidFill>
                  <a:schemeClr val="tx1"/>
                </a:solidFill>
              </a:rPr>
              <a:t>eaf and poor children are both culturally deprived because they have no opportunity to learn language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579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08372"/>
            <a:ext cx="8458200" cy="1039427"/>
          </a:xfrm>
        </p:spPr>
        <p:txBody>
          <a:bodyPr>
            <a:noAutofit/>
          </a:bodyPr>
          <a:lstStyle/>
          <a:p>
            <a:r>
              <a:rPr lang="en-US" altLang="en-US" sz="3000" dirty="0" err="1">
                <a:solidFill>
                  <a:schemeClr val="tx1"/>
                </a:solidFill>
              </a:rPr>
              <a:t>Bereiter</a:t>
            </a:r>
            <a:r>
              <a:rPr lang="en-US" altLang="en-US" sz="3000" dirty="0">
                <a:solidFill>
                  <a:schemeClr val="tx1"/>
                </a:solidFill>
              </a:rPr>
              <a:t> &amp; Engelmann, “Cultural deprivation as language deprivation”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7244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In poor families, language is more informal, social, and functional – used to control behavior, express emotions, share life experiences, deal with daily life routines/functions.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Language is not used or promoted as a mechanism for intellectual or academic development – explain, describe, teach, question, compare, analyze, hypothesize (skills children are expected to do in school)</a:t>
            </a:r>
          </a:p>
        </p:txBody>
      </p:sp>
    </p:spTree>
    <p:extLst>
      <p:ext uri="{BB962C8B-B14F-4D97-AF65-F5344CB8AC3E}">
        <p14:creationId xmlns:p14="http://schemas.microsoft.com/office/powerpoint/2010/main" val="70930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08372"/>
            <a:ext cx="8458200" cy="1039427"/>
          </a:xfrm>
        </p:spPr>
        <p:txBody>
          <a:bodyPr>
            <a:noAutofit/>
          </a:bodyPr>
          <a:lstStyle/>
          <a:p>
            <a:r>
              <a:rPr lang="en-US" altLang="en-US" sz="3000" dirty="0" err="1">
                <a:solidFill>
                  <a:schemeClr val="tx1"/>
                </a:solidFill>
              </a:rPr>
              <a:t>Bereiter</a:t>
            </a:r>
            <a:r>
              <a:rPr lang="en-US" altLang="en-US" sz="3000" dirty="0">
                <a:solidFill>
                  <a:schemeClr val="tx1"/>
                </a:solidFill>
              </a:rPr>
              <a:t> &amp; Engelmann, “Cultural deprivation as language deprivation”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3058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Lack of preparation for school by families means poor children:</a:t>
            </a:r>
          </a:p>
          <a:p>
            <a:pPr marL="465138"/>
            <a:r>
              <a:rPr lang="en-US" dirty="0">
                <a:solidFill>
                  <a:schemeClr val="tx1"/>
                </a:solidFill>
              </a:rPr>
              <a:t>h</a:t>
            </a:r>
            <a:r>
              <a:rPr lang="en-US" dirty="0" smtClean="0">
                <a:solidFill>
                  <a:schemeClr val="tx1"/>
                </a:solidFill>
              </a:rPr>
              <a:t>ave speech patterns that are unintelligible noises – “giant word units” (e.g., “That is a red truck” becomes “Da-re-</a:t>
            </a:r>
            <a:r>
              <a:rPr lang="en-US" dirty="0" err="1" smtClean="0">
                <a:solidFill>
                  <a:schemeClr val="tx1"/>
                </a:solidFill>
              </a:rPr>
              <a:t>truh</a:t>
            </a:r>
            <a:r>
              <a:rPr lang="en-US" dirty="0" smtClean="0">
                <a:solidFill>
                  <a:schemeClr val="tx1"/>
                </a:solidFill>
              </a:rPr>
              <a:t>”)</a:t>
            </a:r>
          </a:p>
          <a:p>
            <a:pPr marL="465138"/>
            <a:r>
              <a:rPr lang="en-US" dirty="0" smtClean="0">
                <a:solidFill>
                  <a:schemeClr val="tx1"/>
                </a:solidFill>
              </a:rPr>
              <a:t>are incapable of understanding that sentences are sequences of distinguishable meaningful parts (various words, pauses, different tone of voice)</a:t>
            </a:r>
          </a:p>
          <a:p>
            <a:pPr marL="465138"/>
            <a:r>
              <a:rPr lang="en-US" dirty="0" smtClean="0">
                <a:solidFill>
                  <a:schemeClr val="tx1"/>
                </a:solidFill>
              </a:rPr>
              <a:t>can only follow directives/commands, but cannot reflect on and explain what they are doing</a:t>
            </a:r>
          </a:p>
          <a:p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910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08372"/>
            <a:ext cx="8458200" cy="1039427"/>
          </a:xfrm>
        </p:spPr>
        <p:txBody>
          <a:bodyPr>
            <a:noAutofit/>
          </a:bodyPr>
          <a:lstStyle/>
          <a:p>
            <a:r>
              <a:rPr lang="en-US" altLang="en-US" sz="3000" dirty="0" err="1">
                <a:solidFill>
                  <a:schemeClr val="tx1"/>
                </a:solidFill>
              </a:rPr>
              <a:t>Bereiter</a:t>
            </a:r>
            <a:r>
              <a:rPr lang="en-US" altLang="en-US" sz="3000" dirty="0">
                <a:solidFill>
                  <a:schemeClr val="tx1"/>
                </a:solidFill>
              </a:rPr>
              <a:t> &amp; Engelmann, “Cultural deprivation as language deprivation”</a:t>
            </a:r>
            <a:endParaRPr lang="en-US" sz="3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077200" cy="45720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600" dirty="0" smtClean="0">
                <a:solidFill>
                  <a:schemeClr val="tx1"/>
                </a:solidFill>
              </a:rPr>
              <a:t>Social and emotional consequences of poverty also effect poor children’s behavior in school – </a:t>
            </a:r>
            <a:endParaRPr lang="en-US" sz="2600" dirty="0" smtClean="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US" sz="2600" dirty="0" smtClean="0">
                <a:solidFill>
                  <a:schemeClr val="tx1"/>
                </a:solidFill>
              </a:rPr>
              <a:t>e.g</a:t>
            </a:r>
            <a:r>
              <a:rPr lang="en-US" sz="2600" dirty="0" smtClean="0">
                <a:solidFill>
                  <a:schemeClr val="tx1"/>
                </a:solidFill>
              </a:rPr>
              <a:t>., physical aggression is merely a routine way of dealing with conflict in poor homes (vs. as a “warning sign” for kids from middle class homes)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411219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Grp="1" noChangeArrowheads="1"/>
          </p:cNvSpPr>
          <p:nvPr>
            <p:ph type="title"/>
          </p:nvPr>
        </p:nvSpPr>
        <p:spPr>
          <a:xfrm>
            <a:off x="426128" y="304800"/>
            <a:ext cx="8260672" cy="1295400"/>
          </a:xfrm>
        </p:spPr>
        <p:txBody>
          <a:bodyPr>
            <a:normAutofit/>
          </a:bodyPr>
          <a:lstStyle/>
          <a:p>
            <a:r>
              <a:rPr lang="en-US" altLang="en-US" sz="3600" dirty="0" err="1">
                <a:solidFill>
                  <a:schemeClr val="tx1"/>
                </a:solidFill>
              </a:rPr>
              <a:t>Bereiter</a:t>
            </a:r>
            <a:r>
              <a:rPr lang="en-US" altLang="en-US" sz="3600" dirty="0">
                <a:solidFill>
                  <a:schemeClr val="tx1"/>
                </a:solidFill>
              </a:rPr>
              <a:t> &amp; </a:t>
            </a:r>
            <a:r>
              <a:rPr lang="en-US" altLang="en-US" sz="3600" dirty="0" smtClean="0">
                <a:solidFill>
                  <a:schemeClr val="tx1"/>
                </a:solidFill>
              </a:rPr>
              <a:t>Engelmann – summary of research results</a:t>
            </a:r>
            <a:endParaRPr lang="en-US" altLang="en-US" dirty="0" smtClean="0"/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8534400" cy="5105400"/>
          </a:xfrm>
        </p:spPr>
        <p:txBody>
          <a:bodyPr>
            <a:noAutofit/>
          </a:bodyPr>
          <a:lstStyle/>
          <a:p>
            <a:r>
              <a:rPr lang="en-US" altLang="en-US" dirty="0">
                <a:solidFill>
                  <a:schemeClr val="tx1"/>
                </a:solidFill>
              </a:rPr>
              <a:t>L</a:t>
            </a:r>
            <a:r>
              <a:rPr lang="en-US" altLang="en-US" dirty="0" smtClean="0">
                <a:solidFill>
                  <a:schemeClr val="tx1"/>
                </a:solidFill>
              </a:rPr>
              <a:t>anguage use in the home does </a:t>
            </a:r>
            <a:r>
              <a:rPr lang="en-US" altLang="en-US" dirty="0">
                <a:solidFill>
                  <a:schemeClr val="tx1"/>
                </a:solidFill>
              </a:rPr>
              <a:t>not transmit </a:t>
            </a:r>
            <a:r>
              <a:rPr lang="en-US" altLang="en-US" dirty="0" smtClean="0">
                <a:solidFill>
                  <a:schemeClr val="tx1"/>
                </a:solidFill>
              </a:rPr>
              <a:t>knowledge </a:t>
            </a:r>
            <a:r>
              <a:rPr lang="en-US" altLang="en-US" dirty="0">
                <a:solidFill>
                  <a:schemeClr val="tx1"/>
                </a:solidFill>
              </a:rPr>
              <a:t>(show vs. tell</a:t>
            </a:r>
            <a:r>
              <a:rPr lang="en-US" altLang="en-US" dirty="0" smtClean="0">
                <a:solidFill>
                  <a:schemeClr val="tx1"/>
                </a:solidFill>
              </a:rPr>
              <a:t>), restricting intellectual development and preparation for pre-school</a:t>
            </a:r>
          </a:p>
          <a:p>
            <a:r>
              <a:rPr lang="en-US" altLang="en-US" dirty="0" smtClean="0">
                <a:solidFill>
                  <a:schemeClr val="tx1"/>
                </a:solidFill>
              </a:rPr>
              <a:t>Giant </a:t>
            </a:r>
            <a:r>
              <a:rPr lang="en-US" altLang="en-US" dirty="0" err="1" smtClean="0">
                <a:solidFill>
                  <a:schemeClr val="tx1"/>
                </a:solidFill>
              </a:rPr>
              <a:t>wordism</a:t>
            </a:r>
            <a:r>
              <a:rPr lang="en-US" altLang="en-US" dirty="0" smtClean="0">
                <a:solidFill>
                  <a:schemeClr val="tx1"/>
                </a:solidFill>
              </a:rPr>
              <a:t>; Sentences are not sequences of meaningful parts</a:t>
            </a:r>
          </a:p>
          <a:p>
            <a:r>
              <a:rPr lang="en-US" altLang="en-US" dirty="0">
                <a:solidFill>
                  <a:schemeClr val="tx1"/>
                </a:solidFill>
              </a:rPr>
              <a:t>I</a:t>
            </a:r>
            <a:r>
              <a:rPr lang="en-US" altLang="en-US" dirty="0" smtClean="0">
                <a:solidFill>
                  <a:schemeClr val="tx1"/>
                </a:solidFill>
              </a:rPr>
              <a:t>nability to understand teachers’ questions or instructions for how to complete a task</a:t>
            </a:r>
          </a:p>
          <a:p>
            <a:r>
              <a:rPr lang="en-US" altLang="en-US" dirty="0" smtClean="0">
                <a:solidFill>
                  <a:schemeClr val="tx1"/>
                </a:solidFill>
              </a:rPr>
              <a:t>Inappropriate behavior (e.g., little to no volume control, </a:t>
            </a:r>
            <a:r>
              <a:rPr lang="en-US" altLang="en-US" dirty="0" smtClean="0">
                <a:solidFill>
                  <a:schemeClr val="tx1"/>
                </a:solidFill>
              </a:rPr>
              <a:t>physical violence)</a:t>
            </a:r>
            <a:endParaRPr lang="en-US" altLang="en-US" dirty="0" smtClean="0">
              <a:solidFill>
                <a:schemeClr val="tx1"/>
              </a:solidFill>
            </a:endParaRPr>
          </a:p>
          <a:p>
            <a:r>
              <a:rPr lang="en-US" altLang="en-US" dirty="0" smtClean="0">
                <a:solidFill>
                  <a:schemeClr val="tx1"/>
                </a:solidFill>
              </a:rPr>
              <a:t>Children cannot connect language and action (inability to reflect on and explain what they are doing)</a:t>
            </a:r>
          </a:p>
        </p:txBody>
      </p:sp>
    </p:spTree>
    <p:extLst>
      <p:ext uri="{BB962C8B-B14F-4D97-AF65-F5344CB8AC3E}">
        <p14:creationId xmlns:p14="http://schemas.microsoft.com/office/powerpoint/2010/main" val="2628601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Lewis reading, “The culture of poverty”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534400" cy="4876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Focuses on the characteristics and qualities of poor neighborhoods or communities</a:t>
            </a:r>
          </a:p>
          <a:p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Claims the term describes a subculture of Western society in positive aspects</a:t>
            </a:r>
          </a:p>
          <a:p>
            <a:endParaRPr lang="en-US" sz="2800" dirty="0" smtClean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Claims the term applies to Third World countries or countries early in their development, and not advanced capitalist societies (other researchers disagree)</a:t>
            </a:r>
          </a:p>
          <a:p>
            <a:endParaRPr lang="en-US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6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Lewis reading, “The culture of poverty”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534400" cy="4876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Lewis writes, </a:t>
            </a:r>
          </a:p>
          <a:p>
            <a:pPr marL="114300" indent="0"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“The culture of poverty is not just a matter of deprivation or disorganization, a term signifying the absence of something. It is a culture in the anthropological sense in that it provides human beings with a design for living, with a ready-made set of solutions for human problems, and so serves 	an adaptive function.” (pg. 19)</a:t>
            </a:r>
            <a:endParaRPr lang="en-US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180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Lewis reading, “The culture of poverty”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5344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Identifies 70 traits associated with the culture of poverty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that fall in four dimensions:</a:t>
            </a:r>
          </a:p>
          <a:p>
            <a:pPr marL="114300" indent="0">
              <a:buNone/>
            </a:pPr>
            <a:endParaRPr lang="en-US" sz="2800" dirty="0" smtClean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1) </a:t>
            </a:r>
            <a:r>
              <a:rPr lang="en-US" sz="2800" dirty="0">
                <a:solidFill>
                  <a:schemeClr val="tx1"/>
                </a:solidFill>
              </a:rPr>
              <a:t>R</a:t>
            </a:r>
            <a:r>
              <a:rPr lang="en-US" sz="2800" dirty="0" smtClean="0">
                <a:solidFill>
                  <a:schemeClr val="tx1"/>
                </a:solidFill>
              </a:rPr>
              <a:t>elationship between the subculture and the larger society</a:t>
            </a:r>
          </a:p>
          <a:p>
            <a:pPr marL="742950"/>
            <a:r>
              <a:rPr lang="en-US" sz="2600" dirty="0" smtClean="0">
                <a:solidFill>
                  <a:schemeClr val="tx1"/>
                </a:solidFill>
              </a:rPr>
              <a:t>Disengagement and non-integration </a:t>
            </a:r>
            <a:r>
              <a:rPr lang="en-US" sz="2600" dirty="0">
                <a:solidFill>
                  <a:schemeClr val="tx1"/>
                </a:solidFill>
              </a:rPr>
              <a:t>into major societal institutions is a crucial aspect, which is shaped by segregation, discrimination, fear, </a:t>
            </a:r>
            <a:r>
              <a:rPr lang="en-US" sz="2600" dirty="0" smtClean="0">
                <a:solidFill>
                  <a:schemeClr val="tx1"/>
                </a:solidFill>
              </a:rPr>
              <a:t>suspicion, etc</a:t>
            </a:r>
            <a:r>
              <a:rPr lang="en-US" sz="2600" dirty="0">
                <a:solidFill>
                  <a:schemeClr val="tx1"/>
                </a:solidFill>
              </a:rPr>
              <a:t>. </a:t>
            </a:r>
          </a:p>
          <a:p>
            <a:pPr marL="742950"/>
            <a:endParaRPr lang="en-US" sz="2800" b="1" dirty="0" smtClean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08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Lewis reading, “The culture of poverty”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534400" cy="47244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2) </a:t>
            </a:r>
            <a:r>
              <a:rPr lang="en-US" sz="2800" dirty="0">
                <a:solidFill>
                  <a:schemeClr val="tx1"/>
                </a:solidFill>
              </a:rPr>
              <a:t>T</a:t>
            </a:r>
            <a:r>
              <a:rPr lang="en-US" sz="2800" dirty="0" smtClean="0">
                <a:solidFill>
                  <a:schemeClr val="tx1"/>
                </a:solidFill>
              </a:rPr>
              <a:t>he nature of the poor neighborhood (“the slum community”)</a:t>
            </a:r>
          </a:p>
          <a:p>
            <a:pPr marL="114300" indent="0">
              <a:buNone/>
            </a:pPr>
            <a:endParaRPr lang="en-US" sz="2800" dirty="0" smtClean="0">
              <a:solidFill>
                <a:schemeClr val="tx1"/>
              </a:solidFill>
            </a:endParaRPr>
          </a:p>
          <a:p>
            <a:pPr lvl="1"/>
            <a:r>
              <a:rPr lang="en-US" sz="2600" dirty="0" smtClean="0">
                <a:solidFill>
                  <a:schemeClr val="tx1"/>
                </a:solidFill>
              </a:rPr>
              <a:t>Very social; only socialize with others in the same social class group</a:t>
            </a:r>
          </a:p>
          <a:p>
            <a:pPr lvl="1"/>
            <a:r>
              <a:rPr lang="en-US" sz="2600" dirty="0" smtClean="0">
                <a:solidFill>
                  <a:schemeClr val="tx1"/>
                </a:solidFill>
              </a:rPr>
              <a:t>Isolated from larger society; overcrowded housing</a:t>
            </a:r>
          </a:p>
          <a:p>
            <a:pPr lvl="1"/>
            <a:r>
              <a:rPr lang="en-US" sz="2600" dirty="0" smtClean="0">
                <a:solidFill>
                  <a:schemeClr val="tx1"/>
                </a:solidFill>
              </a:rPr>
              <a:t>Chronic unemployment/underemployment, lack of savings, no homeownership, food shortage, cash shortages</a:t>
            </a:r>
          </a:p>
        </p:txBody>
      </p:sp>
    </p:spTree>
    <p:extLst>
      <p:ext uri="{BB962C8B-B14F-4D97-AF65-F5344CB8AC3E}">
        <p14:creationId xmlns:p14="http://schemas.microsoft.com/office/powerpoint/2010/main" val="79726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Lewis reading, “The culture of poverty”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8534400" cy="46482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3) </a:t>
            </a:r>
            <a:r>
              <a:rPr lang="en-US" sz="2800" dirty="0">
                <a:solidFill>
                  <a:schemeClr val="tx1"/>
                </a:solidFill>
              </a:rPr>
              <a:t>T</a:t>
            </a:r>
            <a:r>
              <a:rPr lang="en-US" sz="2800" dirty="0" smtClean="0">
                <a:solidFill>
                  <a:schemeClr val="tx1"/>
                </a:solidFill>
              </a:rPr>
              <a:t>he nature of the family</a:t>
            </a:r>
          </a:p>
          <a:p>
            <a:pPr marL="114300" indent="0">
              <a:buNone/>
            </a:pPr>
            <a:endParaRPr lang="en-US" sz="2800" dirty="0" smtClean="0">
              <a:solidFill>
                <a:schemeClr val="tx1"/>
              </a:solidFill>
            </a:endParaRPr>
          </a:p>
          <a:p>
            <a:pPr lvl="1"/>
            <a:r>
              <a:rPr lang="en-US" sz="2600" dirty="0" smtClean="0">
                <a:solidFill>
                  <a:schemeClr val="tx1"/>
                </a:solidFill>
              </a:rPr>
              <a:t>Childhood is not a “protected” time (exposed to adult situations early)</a:t>
            </a:r>
          </a:p>
          <a:p>
            <a:pPr lvl="1"/>
            <a:r>
              <a:rPr lang="en-US" sz="2600" dirty="0" smtClean="0">
                <a:solidFill>
                  <a:schemeClr val="tx1"/>
                </a:solidFill>
              </a:rPr>
              <a:t>Homes largely run by single mothers</a:t>
            </a:r>
          </a:p>
          <a:p>
            <a:pPr lvl="1"/>
            <a:r>
              <a:rPr lang="en-US" sz="2600" dirty="0" smtClean="0">
                <a:solidFill>
                  <a:schemeClr val="tx1"/>
                </a:solidFill>
              </a:rPr>
              <a:t>Fathers are largely absent</a:t>
            </a:r>
          </a:p>
          <a:p>
            <a:pPr lvl="1"/>
            <a:r>
              <a:rPr lang="en-US" sz="2600" dirty="0" smtClean="0">
                <a:solidFill>
                  <a:schemeClr val="tx1"/>
                </a:solidFill>
              </a:rPr>
              <a:t>Few legal marriages in two-parent homes</a:t>
            </a:r>
            <a:endParaRPr lang="en-US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09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Lewis reading, “The culture of poverty”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28800"/>
            <a:ext cx="85344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4) </a:t>
            </a:r>
            <a:r>
              <a:rPr lang="en-US" sz="2800" dirty="0">
                <a:solidFill>
                  <a:schemeClr val="tx1"/>
                </a:solidFill>
              </a:rPr>
              <a:t>T</a:t>
            </a:r>
            <a:r>
              <a:rPr lang="en-US" sz="2800" dirty="0" smtClean="0">
                <a:solidFill>
                  <a:schemeClr val="tx1"/>
                </a:solidFill>
              </a:rPr>
              <a:t>he attitudes, values and character of individuals </a:t>
            </a:r>
          </a:p>
          <a:p>
            <a:pPr marL="0" indent="0">
              <a:buNone/>
            </a:pPr>
            <a:endParaRPr lang="en-US" sz="2800" dirty="0" smtClean="0">
              <a:solidFill>
                <a:schemeClr val="tx1"/>
              </a:solidFill>
            </a:endParaRPr>
          </a:p>
          <a:p>
            <a:pPr lvl="1"/>
            <a:r>
              <a:rPr lang="en-US" sz="2600" dirty="0" smtClean="0">
                <a:solidFill>
                  <a:schemeClr val="tx1"/>
                </a:solidFill>
              </a:rPr>
              <a:t>Awareness of middle class values but rarely live by them (e.g., marriage by law or church)</a:t>
            </a:r>
          </a:p>
          <a:p>
            <a:pPr lvl="1"/>
            <a:r>
              <a:rPr lang="en-US" sz="2600" dirty="0" smtClean="0">
                <a:solidFill>
                  <a:schemeClr val="tx1"/>
                </a:solidFill>
              </a:rPr>
              <a:t>Mistrust of dominant institutions (could include education)</a:t>
            </a:r>
          </a:p>
          <a:p>
            <a:pPr lvl="1"/>
            <a:r>
              <a:rPr lang="en-US" sz="2600" dirty="0" smtClean="0">
                <a:solidFill>
                  <a:schemeClr val="tx1"/>
                </a:solidFill>
              </a:rPr>
              <a:t>Promiscuous behavior</a:t>
            </a:r>
          </a:p>
          <a:p>
            <a:pPr lvl="1"/>
            <a:r>
              <a:rPr lang="en-US" sz="2600" dirty="0" smtClean="0">
                <a:solidFill>
                  <a:schemeClr val="tx1"/>
                </a:solidFill>
              </a:rPr>
              <a:t>Helpless, empty despair, hopeless to change their circumstances</a:t>
            </a:r>
          </a:p>
          <a:p>
            <a:pPr lvl="1"/>
            <a:r>
              <a:rPr lang="en-US" sz="2600" dirty="0" smtClean="0">
                <a:solidFill>
                  <a:schemeClr val="tx1"/>
                </a:solidFill>
              </a:rPr>
              <a:t>Strong present-time orientation </a:t>
            </a:r>
          </a:p>
          <a:p>
            <a:pPr lvl="1"/>
            <a:endParaRPr lang="en-US" sz="2800" dirty="0">
              <a:solidFill>
                <a:schemeClr val="tx1"/>
              </a:solidFill>
            </a:endParaRPr>
          </a:p>
          <a:p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49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08372"/>
            <a:ext cx="8534400" cy="1039427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Media </a:t>
            </a:r>
            <a:r>
              <a:rPr lang="en-US" sz="4000" dirty="0" smtClean="0">
                <a:solidFill>
                  <a:schemeClr val="tx1"/>
                </a:solidFill>
              </a:rPr>
              <a:t>Representations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305800" cy="46482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800" dirty="0" smtClean="0">
                <a:solidFill>
                  <a:schemeClr val="tx1"/>
                </a:solidFill>
              </a:rPr>
              <a:t>Fox News </a:t>
            </a:r>
            <a:r>
              <a:rPr lang="en-US" sz="2800" dirty="0" smtClean="0">
                <a:solidFill>
                  <a:schemeClr val="tx1"/>
                </a:solidFill>
              </a:rPr>
              <a:t>Report, roughly 2010</a:t>
            </a:r>
            <a:endParaRPr lang="en-US" sz="2800" dirty="0" smtClean="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en-US" sz="2600" dirty="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en-US" sz="2600" dirty="0" smtClean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en-US" sz="2600" dirty="0" smtClean="0">
                <a:solidFill>
                  <a:schemeClr val="tx1"/>
                </a:solidFill>
              </a:rPr>
              <a:t>https</a:t>
            </a:r>
            <a:r>
              <a:rPr lang="en-US" sz="2600" dirty="0">
                <a:solidFill>
                  <a:schemeClr val="tx1"/>
                </a:solidFill>
              </a:rPr>
              <a:t>://www.youtube.com/watch?v=Og7hmokBbe4</a:t>
            </a:r>
          </a:p>
        </p:txBody>
      </p:sp>
    </p:spTree>
    <p:extLst>
      <p:ext uri="{BB962C8B-B14F-4D97-AF65-F5344CB8AC3E}">
        <p14:creationId xmlns:p14="http://schemas.microsoft.com/office/powerpoint/2010/main" val="72236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08372"/>
            <a:ext cx="8534400" cy="1039427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For Thursday’s Class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57400"/>
            <a:ext cx="8534400" cy="46482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tx1"/>
                </a:solidFill>
              </a:rPr>
              <a:t>You’ll meet in your discussion groups</a:t>
            </a:r>
          </a:p>
          <a:p>
            <a:endParaRPr lang="en-US" sz="2800" dirty="0">
              <a:solidFill>
                <a:schemeClr val="tx1"/>
              </a:solidFill>
            </a:endParaRPr>
          </a:p>
          <a:p>
            <a:r>
              <a:rPr lang="en-US" sz="2800" dirty="0" smtClean="0">
                <a:solidFill>
                  <a:schemeClr val="tx1"/>
                </a:solidFill>
              </a:rPr>
              <a:t>Be prepared to discuss the Payne and Ladson-Billings readings (bring the readings to class – electronic or hard copy)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22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6686</TotalTime>
  <Words>1417</Words>
  <Application>Microsoft Office PowerPoint</Application>
  <PresentationFormat>On-screen Show (4:3)</PresentationFormat>
  <Paragraphs>164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Book Antiqua</vt:lpstr>
      <vt:lpstr>Calibri</vt:lpstr>
      <vt:lpstr>Century Gothic</vt:lpstr>
      <vt:lpstr>Apothecary</vt:lpstr>
      <vt:lpstr>EDS/SOC 117 Week 3, Tuesday</vt:lpstr>
      <vt:lpstr>Investigative assignments</vt:lpstr>
      <vt:lpstr>Having “courageous conversations” </vt:lpstr>
      <vt:lpstr>tips &amp; suggestions for approaching people </vt:lpstr>
      <vt:lpstr>Note-taking for the IA’s</vt:lpstr>
      <vt:lpstr>Deficit views of culture and student achievement</vt:lpstr>
      <vt:lpstr>Deficit views of culture and student achievement</vt:lpstr>
      <vt:lpstr>Bereiter &amp; Engelmann, “Cultural deprivation as language deprivation”</vt:lpstr>
      <vt:lpstr>Bereiter &amp; Engelmann, “Cultural deprivation as language deprivation”</vt:lpstr>
      <vt:lpstr>Bereiter &amp; Engelmann, “Cultural deprivation as language deprivation”</vt:lpstr>
      <vt:lpstr>Bereiter &amp; Engelmann, “Cultural deprivation as language deprivation”</vt:lpstr>
      <vt:lpstr>Bereiter &amp; Engelmann, “Cultural deprivation as language deprivation”</vt:lpstr>
      <vt:lpstr>Bereiter &amp; Engelmann, “Cultural deprivation as language deprivation”</vt:lpstr>
      <vt:lpstr>Bereiter &amp; Engelmann, “Cultural deprivation as language deprivation”</vt:lpstr>
      <vt:lpstr>Bereiter &amp; Engelmann – summary of research results</vt:lpstr>
      <vt:lpstr>Lewis reading, “The culture of poverty”</vt:lpstr>
      <vt:lpstr>Lewis reading, “The culture of poverty”</vt:lpstr>
      <vt:lpstr>Lewis reading, “The culture of poverty”</vt:lpstr>
      <vt:lpstr>Lewis reading, “The culture of poverty”</vt:lpstr>
      <vt:lpstr>Lewis reading, “The culture of poverty”</vt:lpstr>
      <vt:lpstr>Lewis reading, “The culture of poverty”</vt:lpstr>
      <vt:lpstr>Media Representations</vt:lpstr>
      <vt:lpstr>For Thursday’s Class</vt:lpstr>
    </vt:vector>
  </TitlesOfParts>
  <Company>UCSD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EDS/Soc 117</dc:title>
  <dc:creator>Amanda Datnow</dc:creator>
  <cp:lastModifiedBy>HP</cp:lastModifiedBy>
  <cp:revision>250</cp:revision>
  <cp:lastPrinted>2019-01-22T15:37:13Z</cp:lastPrinted>
  <dcterms:created xsi:type="dcterms:W3CDTF">2013-03-25T23:09:16Z</dcterms:created>
  <dcterms:modified xsi:type="dcterms:W3CDTF">2019-01-22T16:07:53Z</dcterms:modified>
</cp:coreProperties>
</file>